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y="6858000" cx="12192000"/>
  <p:notesSz cx="6858000" cy="9144000"/>
  <p:embeddedFontLst>
    <p:embeddedFont>
      <p:font typeface="Book Antiqua"/>
      <p:regular r:id="rId40"/>
      <p:bold r:id="rId41"/>
      <p:italic r:id="rId42"/>
      <p:boldItalic r:id="rId4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44" roundtripDataSignature="AMtx7mgEUhOQZ9PAhlFQjGu0kA03OqXd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64954F4-46E9-484C-A890-87C85F28FEBE}">
  <a:tblStyle styleId="{164954F4-46E9-484C-A890-87C85F28FEB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BookAntiqua-regular.fntdata"/><Relationship Id="rId20" Type="http://schemas.openxmlformats.org/officeDocument/2006/relationships/slide" Target="slides/slide14.xml"/><Relationship Id="rId42" Type="http://schemas.openxmlformats.org/officeDocument/2006/relationships/font" Target="fonts/BookAntiqua-italic.fntdata"/><Relationship Id="rId41" Type="http://schemas.openxmlformats.org/officeDocument/2006/relationships/font" Target="fonts/BookAntiqua-bold.fntdata"/><Relationship Id="rId22" Type="http://schemas.openxmlformats.org/officeDocument/2006/relationships/slide" Target="slides/slide16.xml"/><Relationship Id="rId44" Type="http://customschemas.google.com/relationships/presentationmetadata" Target="metadata"/><Relationship Id="rId21" Type="http://schemas.openxmlformats.org/officeDocument/2006/relationships/slide" Target="slides/slide15.xml"/><Relationship Id="rId43" Type="http://schemas.openxmlformats.org/officeDocument/2006/relationships/font" Target="fonts/BookAntiqua-boldItalic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55a4fc21dd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155a4fc21dd_0_17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55a4fc21dd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g155a4fc21dd_0_17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55a4fc21dd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155a4fc21dd_0_18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55a4fc21dd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g155a4fc21dd_0_1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55a4fc21dd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155a4fc21dd_0_19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55a4fc21dd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g155a4fc21dd_0_19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55a4fc21dd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g155a4fc21dd_0_1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55a4fc21dd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155a4fc21dd_0_20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55a4fc21dd_0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g155a4fc21dd_0_20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155a4fc21dd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155a4fc21dd_0_21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55a4fc21dd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g155a4fc21dd_0_2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155a4fc21dd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g155a4fc21dd_0_29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55a4fc21dd_0_3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g155a4fc21dd_0_3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55a4fc21dd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g155a4fc21dd_0_30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155a4fc21dd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g155a4fc21dd_0_3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55a4fc21dd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g155a4fc21dd_0_3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55a4fc21dd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g155a4fc21dd_0_31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155a4fc21dd_0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g155a4fc21dd_0_3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55a4fc21dd_0_3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g155a4fc21dd_0_32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55a4fc21dd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155a4fc21dd_0_33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55a4fc21dd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g155a4fc21dd_0_33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55a4fc21dd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155a4fc21dd_0_14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55a4fc21dd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155a4fc21dd_0_15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55a4fc21dd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155a4fc21dd_0_15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55a4fc21dd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155a4fc21dd_0_16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55a4fc21dd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155a4fc21dd_0_1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55a4fc21dd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155a4fc21dd_0_16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55a4fc21dd_0_225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155a4fc21dd_0_225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g155a4fc21dd_0_225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155a4fc21dd_0_225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g155a4fc21dd_0_225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55a4fc21dd_0_23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g155a4fc21dd_0_231"/>
          <p:cNvSpPr txBox="1"/>
          <p:nvPr>
            <p:ph idx="1" type="body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g155a4fc21dd_0_231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155a4fc21dd_0_231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g155a4fc21dd_0_231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55a4fc21dd_0_237"/>
          <p:cNvSpPr txBox="1"/>
          <p:nvPr>
            <p:ph type="title"/>
          </p:nvPr>
        </p:nvSpPr>
        <p:spPr>
          <a:xfrm>
            <a:off x="963084" y="4406900"/>
            <a:ext cx="103632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g155a4fc21dd_0_237"/>
          <p:cNvSpPr txBox="1"/>
          <p:nvPr>
            <p:ph idx="1" type="body"/>
          </p:nvPr>
        </p:nvSpPr>
        <p:spPr>
          <a:xfrm>
            <a:off x="963084" y="2906713"/>
            <a:ext cx="103632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g155a4fc21dd_0_237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155a4fc21dd_0_237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g155a4fc21dd_0_237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55a4fc21dd_0_24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155a4fc21dd_0_243"/>
          <p:cNvSpPr txBox="1"/>
          <p:nvPr>
            <p:ph idx="1" type="body"/>
          </p:nvPr>
        </p:nvSpPr>
        <p:spPr>
          <a:xfrm>
            <a:off x="609600" y="1600200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1" name="Google Shape;111;g155a4fc21dd_0_243"/>
          <p:cNvSpPr txBox="1"/>
          <p:nvPr>
            <p:ph idx="2" type="body"/>
          </p:nvPr>
        </p:nvSpPr>
        <p:spPr>
          <a:xfrm>
            <a:off x="6197600" y="1600200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2" name="Google Shape;112;g155a4fc21dd_0_243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155a4fc21dd_0_243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g155a4fc21dd_0_243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55a4fc21dd_0_25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g155a4fc21dd_0_250"/>
          <p:cNvSpPr txBox="1"/>
          <p:nvPr>
            <p:ph idx="1" type="body"/>
          </p:nvPr>
        </p:nvSpPr>
        <p:spPr>
          <a:xfrm>
            <a:off x="609600" y="1535113"/>
            <a:ext cx="5386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g155a4fc21dd_0_250"/>
          <p:cNvSpPr txBox="1"/>
          <p:nvPr>
            <p:ph idx="2" type="body"/>
          </p:nvPr>
        </p:nvSpPr>
        <p:spPr>
          <a:xfrm>
            <a:off x="609600" y="2174875"/>
            <a:ext cx="53868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9" name="Google Shape;119;g155a4fc21dd_0_250"/>
          <p:cNvSpPr txBox="1"/>
          <p:nvPr>
            <p:ph idx="3" type="body"/>
          </p:nvPr>
        </p:nvSpPr>
        <p:spPr>
          <a:xfrm>
            <a:off x="6193367" y="1535113"/>
            <a:ext cx="53892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g155a4fc21dd_0_250"/>
          <p:cNvSpPr txBox="1"/>
          <p:nvPr>
            <p:ph idx="4" type="body"/>
          </p:nvPr>
        </p:nvSpPr>
        <p:spPr>
          <a:xfrm>
            <a:off x="6193367" y="2174875"/>
            <a:ext cx="53892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1" name="Google Shape;121;g155a4fc21dd_0_250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155a4fc21dd_0_250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g155a4fc21dd_0_250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55a4fc21dd_0_259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g155a4fc21dd_0_259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155a4fc21dd_0_259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155a4fc21dd_0_259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55a4fc21dd_0_264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155a4fc21dd_0_264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g155a4fc21dd_0_264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55a4fc21dd_0_268"/>
          <p:cNvSpPr txBox="1"/>
          <p:nvPr>
            <p:ph type="title"/>
          </p:nvPr>
        </p:nvSpPr>
        <p:spPr>
          <a:xfrm>
            <a:off x="609600" y="273050"/>
            <a:ext cx="40113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155a4fc21dd_0_268"/>
          <p:cNvSpPr txBox="1"/>
          <p:nvPr>
            <p:ph idx="1" type="body"/>
          </p:nvPr>
        </p:nvSpPr>
        <p:spPr>
          <a:xfrm>
            <a:off x="4766733" y="273050"/>
            <a:ext cx="6815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g155a4fc21dd_0_268"/>
          <p:cNvSpPr txBox="1"/>
          <p:nvPr>
            <p:ph idx="2" type="body"/>
          </p:nvPr>
        </p:nvSpPr>
        <p:spPr>
          <a:xfrm>
            <a:off x="609600" y="1435100"/>
            <a:ext cx="40113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7" name="Google Shape;137;g155a4fc21dd_0_268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155a4fc21dd_0_268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g155a4fc21dd_0_268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55a4fc21dd_0_275"/>
          <p:cNvSpPr txBox="1"/>
          <p:nvPr>
            <p:ph type="title"/>
          </p:nvPr>
        </p:nvSpPr>
        <p:spPr>
          <a:xfrm>
            <a:off x="2389717" y="4800600"/>
            <a:ext cx="73152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155a4fc21dd_0_275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g155a4fc21dd_0_275"/>
          <p:cNvSpPr txBox="1"/>
          <p:nvPr>
            <p:ph idx="1" type="body"/>
          </p:nvPr>
        </p:nvSpPr>
        <p:spPr>
          <a:xfrm>
            <a:off x="2389717" y="5367338"/>
            <a:ext cx="73152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4" name="Google Shape;144;g155a4fc21dd_0_275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155a4fc21dd_0_275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g155a4fc21dd_0_275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55a4fc21dd_0_28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g155a4fc21dd_0_282"/>
          <p:cNvSpPr txBox="1"/>
          <p:nvPr>
            <p:ph idx="1" type="body"/>
          </p:nvPr>
        </p:nvSpPr>
        <p:spPr>
          <a:xfrm rot="5400000">
            <a:off x="3832950" y="-1623150"/>
            <a:ext cx="4526100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g155a4fc21dd_0_282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155a4fc21dd_0_282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g155a4fc21dd_0_282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55a4fc21dd_0_288"/>
          <p:cNvSpPr txBox="1"/>
          <p:nvPr>
            <p:ph type="title"/>
          </p:nvPr>
        </p:nvSpPr>
        <p:spPr>
          <a:xfrm rot="5400000">
            <a:off x="7285050" y="1828788"/>
            <a:ext cx="58515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g155a4fc21dd_0_288"/>
          <p:cNvSpPr txBox="1"/>
          <p:nvPr>
            <p:ph idx="1" type="body"/>
          </p:nvPr>
        </p:nvSpPr>
        <p:spPr>
          <a:xfrm rot="5400000">
            <a:off x="1697000" y="-812862"/>
            <a:ext cx="5851500" cy="80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g155a4fc21dd_0_288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g155a4fc21dd_0_288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g155a4fc21dd_0_288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7" name="Google Shape;2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Google Shape;3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5a4fc21dd_0_219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g155a4fc21dd_0_219"/>
          <p:cNvSpPr txBox="1"/>
          <p:nvPr>
            <p:ph idx="1" type="body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g155a4fc21dd_0_219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g155a4fc21dd_0_219"/>
          <p:cNvSpPr txBox="1"/>
          <p:nvPr>
            <p:ph idx="11" type="ftr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g155a4fc21dd_0_219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RUNGTA COLLEGE OF DENTAL SCIENCES &amp; RESEARCH </a:t>
            </a:r>
            <a:endParaRPr/>
          </a:p>
        </p:txBody>
      </p:sp>
      <p:sp>
        <p:nvSpPr>
          <p:cNvPr id="164" name="Google Shape;164;p1"/>
          <p:cNvSpPr txBox="1"/>
          <p:nvPr/>
        </p:nvSpPr>
        <p:spPr>
          <a:xfrm>
            <a:off x="145149" y="2467425"/>
            <a:ext cx="117129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00" u="sng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Introduction</a:t>
            </a:r>
            <a:r>
              <a:rPr b="1" lang="en-US" sz="3100" u="sng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 to Surgery, Principles of Surgery and Sterilization</a:t>
            </a:r>
            <a:r>
              <a:rPr lang="en-US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.</a:t>
            </a:r>
            <a:r>
              <a:rPr lang="en-US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 </a:t>
            </a:r>
            <a:endParaRPr/>
          </a:p>
        </p:txBody>
      </p:sp>
      <p:sp>
        <p:nvSpPr>
          <p:cNvPr id="165" name="Google Shape;165;p1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DEPARTMENT OF GENERAL SURGERY  </a:t>
            </a:r>
            <a:endParaRPr/>
          </a:p>
        </p:txBody>
      </p:sp>
      <p:pic>
        <p:nvPicPr>
          <p:cNvPr id="166" name="Google Shape;166;p1"/>
          <p:cNvPicPr preferRelativeResize="0"/>
          <p:nvPr/>
        </p:nvPicPr>
        <p:blipFill rotWithShape="1">
          <a:blip r:embed="rId3">
            <a:alphaModFix/>
          </a:blip>
          <a:srcRect b="0" l="15781" r="15780" t="0"/>
          <a:stretch/>
        </p:blipFill>
        <p:spPr>
          <a:xfrm>
            <a:off x="0" y="0"/>
            <a:ext cx="1857828" cy="211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55a4fc21dd_0_174"/>
          <p:cNvSpPr txBox="1"/>
          <p:nvPr>
            <p:ph idx="1" type="body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Susruta</a:t>
            </a:r>
            <a:r>
              <a:rPr lang="en-US"/>
              <a:t> of ancient india (1500-BC) has described more than 100 surgical instrument and he is best known for plastic surgery of nose and ear.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Hippocrates</a:t>
            </a:r>
            <a:r>
              <a:rPr lang="en-US"/>
              <a:t> (450-350BC) has written books on fractures,dislocations and surgical disorders.He is best known as Father of Medicine &amp; surgery.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55a4fc21dd_0_178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C:\Users\ASUS X\Downloads\imageshippo.jpg" id="225" name="Google Shape;225;g155a4fc21dd_0_17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304801"/>
            <a:ext cx="10972800" cy="655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155a4fc21dd_0_183"/>
          <p:cNvSpPr/>
          <p:nvPr/>
        </p:nvSpPr>
        <p:spPr>
          <a:xfrm>
            <a:off x="0" y="609600"/>
            <a:ext cx="12192000" cy="54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HIPPOCRATE’S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0ATH</a:t>
            </a:r>
            <a:endParaRPr sz="1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55a4fc21dd_0_187"/>
          <p:cNvSpPr txBox="1"/>
          <p:nvPr>
            <p:ph idx="1" type="body"/>
          </p:nvPr>
        </p:nvSpPr>
        <p:spPr>
          <a:xfrm>
            <a:off x="609600" y="457200"/>
            <a:ext cx="10972800" cy="56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rPr b="1" lang="en-US">
                <a:solidFill>
                  <a:srgbClr val="002060"/>
                </a:solidFill>
              </a:rPr>
              <a:t>     I swear to fulfill, to the best of my ability and judgment, this covenant:...</a:t>
            </a:r>
            <a:endParaRPr/>
          </a:p>
          <a:p>
            <a:pPr indent="-35814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lang="en-US">
                <a:solidFill>
                  <a:srgbClr val="002060"/>
                </a:solidFill>
              </a:rPr>
              <a:t>I will respect the hard-won scientific gains of those physicians in whose steps I walk, and gladly share such knowledge as is mine with those who are to follow.</a:t>
            </a:r>
            <a:endParaRPr/>
          </a:p>
          <a:p>
            <a:pPr indent="-35814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lang="en-US">
                <a:solidFill>
                  <a:srgbClr val="002060"/>
                </a:solidFill>
              </a:rPr>
              <a:t>I will apply, for the benefit of the sick, all measures which are required, avoiding those twin traps of overtreatment and therapeutic nihilism.</a:t>
            </a:r>
            <a:endParaRPr/>
          </a:p>
          <a:p>
            <a:pPr indent="-35814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lang="en-US">
                <a:solidFill>
                  <a:srgbClr val="002060"/>
                </a:solidFill>
              </a:rPr>
              <a:t>I will remember that there is art to medicine as well as science, and that warmth, sympathy, and understanding may outweigh the surgeon's knife or the chemist's drug.</a:t>
            </a:r>
            <a:endParaRPr/>
          </a:p>
          <a:p>
            <a:pPr indent="-35814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lang="en-US">
                <a:solidFill>
                  <a:srgbClr val="002060"/>
                </a:solidFill>
              </a:rPr>
              <a:t>I will not be ashamed to say "I know not," nor will I fail to call in my colleagues when the skills of another are needed for a patient's recovery.</a:t>
            </a:r>
            <a:endParaRPr/>
          </a:p>
          <a:p>
            <a:pPr indent="-358140" lvl="0" marL="342900" rtl="0" algn="l">
              <a:spcBef>
                <a:spcPts val="448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lang="en-US">
                <a:solidFill>
                  <a:srgbClr val="002060"/>
                </a:solidFill>
              </a:rPr>
              <a:t>I will respect the privacy of my patients, for their problems are not disclosed to me that the world may know. Most especially must I tread with care in matters of life and death. Above all, I must not play at God.</a:t>
            </a:r>
            <a:endParaRPr/>
          </a:p>
          <a:p>
            <a:pPr indent="-20066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55a4fc21dd_0_191"/>
          <p:cNvSpPr txBox="1"/>
          <p:nvPr>
            <p:ph idx="1" type="body"/>
          </p:nvPr>
        </p:nvSpPr>
        <p:spPr>
          <a:xfrm>
            <a:off x="609600" y="533400"/>
            <a:ext cx="10972800" cy="55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5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</a:pPr>
            <a:r>
              <a:rPr b="1" lang="en-US" sz="2000">
                <a:solidFill>
                  <a:srgbClr val="002060"/>
                </a:solidFill>
              </a:rPr>
              <a:t>I will remember that I do not treat a fever chart, a cancerous growth, but a sick human being, whose illness may affect the person's family and economic stability. My responsibility includes these related problems, if I am to care adequately for the sick.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</a:pPr>
            <a:r>
              <a:rPr b="1" lang="en-US" sz="2000">
                <a:solidFill>
                  <a:srgbClr val="002060"/>
                </a:solidFill>
              </a:rPr>
              <a:t>I will prevent disease whenever I can, for prevention is preferable to cure.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</a:pPr>
            <a:r>
              <a:rPr b="1" lang="en-US" sz="2000">
                <a:solidFill>
                  <a:srgbClr val="002060"/>
                </a:solidFill>
              </a:rPr>
              <a:t>I will remember that I remain a member of society, with special obligations to all my fellow human beings, those sound of mind and body as well as the infirm.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</a:pPr>
            <a:r>
              <a:rPr b="1" lang="en-US" sz="2000">
                <a:solidFill>
                  <a:srgbClr val="002060"/>
                </a:solidFill>
              </a:rPr>
              <a:t>If I do not violate this oath, may I enjoy life and art, respected while I live and remembered with affection thereafter. May I always act so as to preserve the finest traditions of my calling and may I long experience the joy of healing those who seek my HELP.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</a:pPr>
            <a:r>
              <a:rPr b="1" lang="en-US" sz="2000">
                <a:solidFill>
                  <a:srgbClr val="002060"/>
                </a:solidFill>
              </a:rPr>
              <a:t>                                                           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</a:pPr>
            <a:r>
              <a:rPr b="1" lang="en-US" sz="2000">
                <a:solidFill>
                  <a:srgbClr val="002060"/>
                </a:solidFill>
              </a:rPr>
              <a:t>                                                           **</a:t>
            </a:r>
            <a:endParaRPr sz="2000">
              <a:solidFill>
                <a:srgbClr val="002060"/>
              </a:solidFill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55a4fc21dd_0_195"/>
          <p:cNvSpPr txBox="1"/>
          <p:nvPr>
            <p:ph idx="1" type="body"/>
          </p:nvPr>
        </p:nvSpPr>
        <p:spPr>
          <a:xfrm>
            <a:off x="609600" y="152400"/>
            <a:ext cx="10972800" cy="59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2.Medieval period-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During this period,surgery had a decline.It was due to growing Buddhism and the massage of non-violence.Many people lebelled surgery as aasuri medicine.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However, in Arab, Muslims entered in field of medicine.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They made contribution by building big hospitals.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In Spain,treatment of empyema,pericarditis and hysterectomy were done first time.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55a4fc21dd_0_199"/>
          <p:cNvSpPr txBox="1"/>
          <p:nvPr>
            <p:ph idx="1" type="body"/>
          </p:nvPr>
        </p:nvSpPr>
        <p:spPr>
          <a:xfrm>
            <a:off x="609600" y="457200"/>
            <a:ext cx="10972800" cy="56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3.Modern era-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During 15</a:t>
            </a:r>
            <a:r>
              <a:rPr baseline="30000" lang="en-US"/>
              <a:t>th</a:t>
            </a:r>
            <a:r>
              <a:rPr lang="en-US"/>
              <a:t> century and after that tremendous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development was seen in surgery and it is still continuing .  New techniques and new development in other branches of science made this possible.Use of new diagnosis technique i.e. CT scan, USG, MRI &amp; radiodiagnosis,all made surgery easy and acceptable.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55a4fc21dd_0_203"/>
          <p:cNvSpPr txBox="1"/>
          <p:nvPr>
            <p:ph idx="1" type="body"/>
          </p:nvPr>
        </p:nvSpPr>
        <p:spPr>
          <a:xfrm>
            <a:off x="609600" y="533400"/>
            <a:ext cx="10972800" cy="55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CELSUS-</a:t>
            </a:r>
            <a:r>
              <a:rPr lang="en-US"/>
              <a:t> He described inflammation and  wrote a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book.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AMBROISE  PARE  </a:t>
            </a:r>
            <a:r>
              <a:rPr lang="en-US"/>
              <a:t>a french surgeon ,very popular in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 1600</a:t>
            </a:r>
            <a:r>
              <a:rPr baseline="30000" lang="en-US"/>
              <a:t>th</a:t>
            </a:r>
            <a:r>
              <a:rPr lang="en-US"/>
              <a:t> century.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ANDREAS  VESALIUS-</a:t>
            </a:r>
            <a:r>
              <a:rPr lang="en-US"/>
              <a:t>(1514-1564)-He was the first to say  that dissection on human body is must for anatomy knowledge.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JOHN  HUNTER</a:t>
            </a:r>
            <a:r>
              <a:rPr lang="en-US"/>
              <a:t>(1728-1793)-superb anatomist and teacher, known as Father of experimental surgery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155a4fc21dd_0_207"/>
          <p:cNvSpPr txBox="1"/>
          <p:nvPr>
            <p:ph idx="1" type="body"/>
          </p:nvPr>
        </p:nvSpPr>
        <p:spPr>
          <a:xfrm>
            <a:off x="609600" y="914400"/>
            <a:ext cx="10972800" cy="52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</a:t>
            </a:r>
            <a:r>
              <a:rPr lang="en-US">
                <a:solidFill>
                  <a:srgbClr val="C00000"/>
                </a:solidFill>
              </a:rPr>
              <a:t>Joseph Lister </a:t>
            </a:r>
            <a:r>
              <a:rPr lang="en-US"/>
              <a:t>(1827-1912)-He was the originator of antisepsis in surgery.He also made surgeon to wear clean gloves and wash hands before the operation.</a:t>
            </a:r>
            <a:r>
              <a:rPr lang="en-US">
                <a:solidFill>
                  <a:srgbClr val="FF0000"/>
                </a:solidFill>
              </a:rPr>
              <a:t>He is known as founder of Antiseptic Surgery.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</a:t>
            </a:r>
            <a:r>
              <a:rPr lang="en-US">
                <a:solidFill>
                  <a:srgbClr val="C00000"/>
                </a:solidFill>
              </a:rPr>
              <a:t>Louis pasteur</a:t>
            </a:r>
            <a:r>
              <a:rPr lang="en-US"/>
              <a:t>(1895)-A french scientist,brought the germ theory of diseases.Pasteurization of milk was a land mark concept.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</a:t>
            </a:r>
            <a:r>
              <a:rPr lang="en-US">
                <a:solidFill>
                  <a:srgbClr val="C00000"/>
                </a:solidFill>
              </a:rPr>
              <a:t>Landsteine</a:t>
            </a:r>
            <a:r>
              <a:rPr lang="en-US"/>
              <a:t>r(1929) made the discovery of blood group,which helped in further development of blood banks which helped in surgery.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history of surgery" id="265" name="Google Shape;265;g155a4fc21dd_0_2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304800"/>
            <a:ext cx="10769600" cy="6553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"/>
          <p:cNvSpPr txBox="1"/>
          <p:nvPr>
            <p:ph type="title"/>
          </p:nvPr>
        </p:nvSpPr>
        <p:spPr>
          <a:xfrm>
            <a:off x="1494971" y="609603"/>
            <a:ext cx="9260115" cy="11030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 learning Objectives </a:t>
            </a:r>
            <a:endParaRPr b="1" sz="3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73" name="Google Shape;173;p2"/>
          <p:cNvGraphicFramePr/>
          <p:nvPr/>
        </p:nvGraphicFramePr>
        <p:xfrm>
          <a:off x="711201" y="26125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{164954F4-46E9-484C-A890-87C85F28FEBE}</a:tableStyleId>
              </a:tblPr>
              <a:tblGrid>
                <a:gridCol w="2700675"/>
                <a:gridCol w="4459225"/>
                <a:gridCol w="3072675"/>
              </a:tblGrid>
              <a:tr h="462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Core areas* 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Domain</a:t>
                      </a:r>
                      <a:r>
                        <a:rPr lang="en-US" sz="1800"/>
                        <a:t> **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Category #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961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/>
                        <a:t>Introduction to Surgery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961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/>
                        <a:t>Principles of Surgery</a:t>
                      </a:r>
                      <a:endParaRPr b="1" sz="2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80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500"/>
                        <a:t>History of Surgery</a:t>
                      </a:r>
                      <a:endParaRPr b="1" sz="25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Need to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62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600"/>
                        <a:t>Sterilization</a:t>
                      </a:r>
                      <a:endParaRPr b="1" sz="2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74" name="Google Shape;174;p2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end of this presentation the learner is expected to know ;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155a4fc21dd_0_215"/>
          <p:cNvSpPr txBox="1"/>
          <p:nvPr>
            <p:ph idx="1" type="body"/>
          </p:nvPr>
        </p:nvSpPr>
        <p:spPr>
          <a:xfrm>
            <a:off x="609600" y="838200"/>
            <a:ext cx="10972800" cy="52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W.k.Rontgen- discovered x-rays in 1895.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Alexander Flaming- invented Penicillins an antibiotic.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Michael Debakey (1964)- did extensive work on cardiothorasic surgery and first time successful use of   Sephenous vein in coronary artery bipass  graft surgery.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Christian Bernard (SA) 1967- did first successful heart transplant operation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*******.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55a4fc21dd_0_296"/>
          <p:cNvSpPr txBox="1"/>
          <p:nvPr>
            <p:ph idx="1" type="body"/>
          </p:nvPr>
        </p:nvSpPr>
        <p:spPr>
          <a:xfrm>
            <a:off x="609600" y="457200"/>
            <a:ext cx="10972800" cy="57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PROCEDURE  OF  A  PATIENT  UNDERGOING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            SURGERY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1.Admission-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Patient requiring general anesthesia or local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regional anesthesia is admitted 1-2 days prior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to surgery. It helps in-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To assess fitness of patient.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To provide adequate pre-operative care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Medication to control his other illness.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2.In the ward-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Proper history taking of patient.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Proper physical &amp; systemic examination.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If require ,examination by other specialist,anesthetist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* Intravenous saline infusion/ blood transfusion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55a4fc21dd_0_300"/>
          <p:cNvSpPr txBox="1"/>
          <p:nvPr>
            <p:ph type="ctrTitle"/>
          </p:nvPr>
        </p:nvSpPr>
        <p:spPr>
          <a:xfrm>
            <a:off x="914400" y="304801"/>
            <a:ext cx="103632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Introduction  to various surgical principle</a:t>
            </a:r>
            <a:endParaRPr/>
          </a:p>
        </p:txBody>
      </p:sp>
      <p:sp>
        <p:nvSpPr>
          <p:cNvPr id="281" name="Google Shape;281;g155a4fc21dd_0_300"/>
          <p:cNvSpPr txBox="1"/>
          <p:nvPr>
            <p:ph idx="1" type="subTitle"/>
          </p:nvPr>
        </p:nvSpPr>
        <p:spPr>
          <a:xfrm>
            <a:off x="1422400" y="1447800"/>
            <a:ext cx="9448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en-US"/>
              <a:t>Every aspect of surgery has important role right from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en-US"/>
              <a:t>1. selection of patient ,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en-US"/>
              <a:t>           2.  pre-operative assessment,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en-US"/>
              <a:t> 3. surgical procedure to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en-US"/>
              <a:t>4.   post operative care.</a:t>
            </a:r>
            <a:endParaRPr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55a4fc21dd_0_305"/>
          <p:cNvSpPr txBox="1"/>
          <p:nvPr>
            <p:ph idx="1" type="body"/>
          </p:nvPr>
        </p:nvSpPr>
        <p:spPr>
          <a:xfrm>
            <a:off x="609600" y="304800"/>
            <a:ext cx="10972800" cy="58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3.Premedication-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* To relieve anxiety &amp; worries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* atropine given to minimize secretion in  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patients planned for G.A.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4.In operation theatre-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* Anesthesia by anesthetist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* Surgeon and other assisting staff will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scrub their hands and wear head and face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mask and body gown.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* the site is cleaned &amp; sterlised.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* Entire body is covered except surgical site.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* Surgical proceedure is carried out.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* After operation,when the haemodynamics are stables,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patient is shifted to ward.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55a4fc21dd_0_309"/>
          <p:cNvSpPr txBox="1"/>
          <p:nvPr>
            <p:ph idx="1" type="body"/>
          </p:nvPr>
        </p:nvSpPr>
        <p:spPr>
          <a:xfrm>
            <a:off x="609600" y="457200"/>
            <a:ext cx="10972800" cy="56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5.In the ward-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* Watch for post-operative complications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* Watch for infection, hemorrhage.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6.Discharge-</a:t>
            </a:r>
            <a:r>
              <a:rPr lang="en-US"/>
              <a:t>When patient recovers  and surgeon feels patient is fit to discharge,patient is discharged with proper advices.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7.Follow up-</a:t>
            </a:r>
            <a:r>
              <a:rPr lang="en-US"/>
              <a:t>Generally patient is asked to come for follow up once or twice or  more times, depending upon the case.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       *****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155a4fc21dd_0_313"/>
          <p:cNvSpPr txBox="1"/>
          <p:nvPr>
            <p:ph type="title"/>
          </p:nvPr>
        </p:nvSpPr>
        <p:spPr>
          <a:xfrm>
            <a:off x="609600" y="0"/>
            <a:ext cx="10972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GENERAL PRINCIPLES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97" name="Google Shape;297;g155a4fc21dd_0_313"/>
          <p:cNvSpPr txBox="1"/>
          <p:nvPr>
            <p:ph idx="1" type="body"/>
          </p:nvPr>
        </p:nvSpPr>
        <p:spPr>
          <a:xfrm>
            <a:off x="609600" y="685800"/>
            <a:ext cx="109728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(summary)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1.Whether the patient needs surgery or not ?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If by simple medication, a disease can be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managed, then there is no need to go for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surgery.    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2.Pre operative assessment of health status of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patient.(ECG,bl.sugar,lung function test etc.)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3.Pre-medication to patient to reduce anxiety,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fear,oral secretion etc.)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4.Selection of anaesthesia -L.A. is the choice of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anaesthesia with or without epinephrine.G.A.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is considered in severe pain condition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55a4fc21dd_0_318"/>
          <p:cNvSpPr txBox="1"/>
          <p:nvPr>
            <p:ph idx="1" type="body"/>
          </p:nvPr>
        </p:nvSpPr>
        <p:spPr>
          <a:xfrm>
            <a:off x="609600" y="381000"/>
            <a:ext cx="10972800" cy="60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600"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5.Aseptic precaution over operative field by 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  judicious use of anti-bactarial solution over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  the operation field and properly draping it.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6.Use of sterilised disposable or reusable instru-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 ment.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7.Surgeon and other OT staff should properly 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wash their hands and wear hand glove and 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face mask cap.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8.Skin incision should not be too long or short. 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     Better to keep incision in Langer’s line.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9.Proper hemostat  to be maintained in surgery.</a:t>
            </a:r>
            <a:endParaRPr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600"/>
          </a:p>
          <a:p>
            <a:pPr indent="-342900" lvl="0" marL="342900" rtl="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600"/>
              <a:t>10.Tissue should be handled softly and avoid tissue injury.</a:t>
            </a:r>
            <a:r>
              <a:rPr lang="en-US"/>
              <a:t> 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                                                                                                                                                                                  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55a4fc21dd_0_322"/>
          <p:cNvSpPr txBox="1"/>
          <p:nvPr>
            <p:ph idx="1" type="body"/>
          </p:nvPr>
        </p:nvSpPr>
        <p:spPr>
          <a:xfrm>
            <a:off x="609600" y="304800"/>
            <a:ext cx="109728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11.Post operative pain management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12.The tissue or part of organ removed,should be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sent for histopathological examination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13.Prevent post operative infection with an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suitable antibiotic.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14.On discharge ,proper advice on precaution to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be taken at home, about medication and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future date for review and follow up.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********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155a4fc21dd_0_326"/>
          <p:cNvSpPr txBox="1"/>
          <p:nvPr>
            <p:ph type="title"/>
          </p:nvPr>
        </p:nvSpPr>
        <p:spPr>
          <a:xfrm>
            <a:off x="609600" y="274638"/>
            <a:ext cx="10972800" cy="4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Sterilisation &amp; disinfection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313" name="Google Shape;313;g155a4fc21dd_0_326"/>
          <p:cNvSpPr txBox="1"/>
          <p:nvPr>
            <p:ph idx="1" type="body"/>
          </p:nvPr>
        </p:nvSpPr>
        <p:spPr>
          <a:xfrm>
            <a:off x="609600" y="838200"/>
            <a:ext cx="10972800" cy="52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Joseph Lister introduced spraying of carbolic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acid before operation to prevent infections.He is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also called as </a:t>
            </a:r>
            <a:r>
              <a:rPr lang="en-US">
                <a:solidFill>
                  <a:srgbClr val="FF0000"/>
                </a:solidFill>
              </a:rPr>
              <a:t>Father of modern surgery.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Sterilisation-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Definition-  It is a process by which an article or a object or            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a surface is freed from all micro-organisms      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whether in the vegetative form or in spore state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Disinfection</a:t>
            </a:r>
            <a:r>
              <a:rPr lang="en-US"/>
              <a:t>-  Destruction of all pathogenic org.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capable of giving infection. It rarely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kills spore form.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Antisepsis-</a:t>
            </a:r>
            <a:r>
              <a:rPr lang="en-US"/>
              <a:t>      Prevention of infection by inhibiting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the growth of bacteria in wounds or tissue.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155a4fc21dd_0_331"/>
          <p:cNvSpPr txBox="1"/>
          <p:nvPr>
            <p:ph idx="1" type="body"/>
          </p:nvPr>
        </p:nvSpPr>
        <p:spPr>
          <a:xfrm>
            <a:off x="508000" y="228601"/>
            <a:ext cx="109728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</a:t>
            </a:r>
            <a:r>
              <a:rPr b="1" lang="en-US">
                <a:solidFill>
                  <a:srgbClr val="FF0000"/>
                </a:solidFill>
              </a:rPr>
              <a:t>CLASSIFICATION OF AGENTS USED IN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                          STERILISATION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A.</a:t>
            </a:r>
            <a:r>
              <a:rPr b="1" lang="en-US">
                <a:solidFill>
                  <a:schemeClr val="dk2"/>
                </a:solidFill>
              </a:rPr>
              <a:t>Phsical agents-                B.Chemical agents-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1.Sunlight                          1.Alcohal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2.Drying                             2.Aldehyde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3.Dry heat                         3.Dye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4.Moist heat                     4.Halogens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5.Filtration                        5.Phenol &amp; cresols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6.Radiation                       6.Gases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                                            7.Surface active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b="1" lang="en-US">
                <a:solidFill>
                  <a:schemeClr val="dk2"/>
                </a:solidFill>
              </a:rPr>
              <a:t>                                                8.Metallic salts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"/>
          <p:cNvSpPr txBox="1"/>
          <p:nvPr>
            <p:ph type="title"/>
          </p:nvPr>
        </p:nvSpPr>
        <p:spPr>
          <a:xfrm>
            <a:off x="838200" y="433350"/>
            <a:ext cx="10515600" cy="59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u="sng"/>
              <a:t>Table of Content</a:t>
            </a:r>
            <a:endParaRPr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Definition and specialities of surgery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History of Surgery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Ancient period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Medieval period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Modern period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Sterilisation and Disinfection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Physical agents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Chemical agents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Autoclaving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Gases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Surface-active agents</a:t>
            </a:r>
            <a:endParaRPr sz="3955"/>
          </a:p>
          <a:p>
            <a:pPr indent="-4546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955"/>
              <a:t>Surgical Principles</a:t>
            </a:r>
            <a:endParaRPr sz="3955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Calibri"/>
              <a:buNone/>
            </a:pPr>
            <a:r>
              <a:t/>
            </a:r>
            <a:endParaRPr sz="100"/>
          </a:p>
        </p:txBody>
      </p:sp>
      <p:sp>
        <p:nvSpPr>
          <p:cNvPr id="181" name="Google Shape;181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55a4fc21dd_0_335"/>
          <p:cNvSpPr txBox="1"/>
          <p:nvPr>
            <p:ph idx="1" type="body"/>
          </p:nvPr>
        </p:nvSpPr>
        <p:spPr>
          <a:xfrm>
            <a:off x="609600" y="228600"/>
            <a:ext cx="10972800" cy="58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Commonly used methods in surgery are-</a:t>
            </a:r>
            <a:endParaRPr/>
          </a:p>
          <a:p>
            <a:pPr indent="-342900" lvl="0" marL="342900" rtl="0" algn="ctr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1.Hot air oven-Temperature 160 C for 1 hour.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Glasswares,forceps,scissor,scalpel,glass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syringes etc are sterilised.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2.Autoclaving (steam under pressure)Temp 121C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15 lbs pressure for 15 minutes.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* Dressing material,instruments,media can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be sterilised.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3.Radiation-(infra-red) –for  mass sterilisation of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     syringes.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(ultra-violet)to disinfect ward,lab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        hospital etc.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4.Ethylene oxide- used for sterilising  of heart-lung machine, endoscopes,plastic tubes,glass articles,clothings etc.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6"/>
          <p:cNvSpPr txBox="1"/>
          <p:nvPr>
            <p:ph type="title"/>
          </p:nvPr>
        </p:nvSpPr>
        <p:spPr>
          <a:xfrm>
            <a:off x="961550" y="17465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0000"/>
              <a:buFont typeface="Times New Roman"/>
              <a:buNone/>
            </a:pP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r>
              <a:rPr lang="en-US" u="sng"/>
              <a:t> </a:t>
            </a:r>
            <a:br>
              <a:rPr lang="en-US"/>
            </a:b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t/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SRBS BOOK OF GENERAL SURGERY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A MANUAL ON CLINICAL SURGERY - S DAS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MANIPAL MANUAL OF SURGERY - K RAJGOPAL SHENOY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BAILEY AND LOVES SHORT PRACTICE OF SURGERY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9" name="Google Shape;32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7"/>
          <p:cNvSpPr txBox="1"/>
          <p:nvPr>
            <p:ph type="title"/>
          </p:nvPr>
        </p:nvSpPr>
        <p:spPr>
          <a:xfrm>
            <a:off x="838200" y="232229"/>
            <a:ext cx="10515600" cy="14584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Question &amp; Answer Session</a:t>
            </a:r>
            <a:endParaRPr sz="2400"/>
          </a:p>
        </p:txBody>
      </p:sp>
      <p:sp>
        <p:nvSpPr>
          <p:cNvPr id="335" name="Google Shape;3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6" name="Google Shape;336;p7"/>
          <p:cNvSpPr txBox="1"/>
          <p:nvPr/>
        </p:nvSpPr>
        <p:spPr>
          <a:xfrm>
            <a:off x="1204685" y="2902857"/>
            <a:ext cx="9231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ask your doubts related to the topic?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8"/>
          <p:cNvSpPr txBox="1"/>
          <p:nvPr/>
        </p:nvSpPr>
        <p:spPr>
          <a:xfrm>
            <a:off x="680363" y="1923736"/>
            <a:ext cx="10831200" cy="14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t/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</a:t>
            </a: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YOU 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5a4fc21dd_0_147"/>
          <p:cNvSpPr txBox="1"/>
          <p:nvPr>
            <p:ph idx="1" type="body"/>
          </p:nvPr>
        </p:nvSpPr>
        <p:spPr>
          <a:xfrm>
            <a:off x="609600" y="838200"/>
            <a:ext cx="10972800" cy="52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                                 DEFINITION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Surgery is a branch of medical science in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which hands or instruments or both  are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used and maneuvered for the purpose of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diagnosis or treatment of an injury  or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disease.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     Surgery may be needed for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Repair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Resection or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Reconstrction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of the body parts</a:t>
            </a:r>
            <a:r>
              <a:rPr lang="en-US"/>
              <a:t>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5a4fc21dd_0_151"/>
          <p:cNvSpPr txBox="1"/>
          <p:nvPr>
            <p:ph idx="1" type="body"/>
          </p:nvPr>
        </p:nvSpPr>
        <p:spPr>
          <a:xfrm>
            <a:off x="609600" y="152400"/>
            <a:ext cx="10972800" cy="59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VARIOUS  SPECIALITIES IN SURGERY</a:t>
            </a:r>
            <a:endParaRPr/>
          </a:p>
          <a:p>
            <a:pPr indent="-342900" lvl="0" marL="342900" rtl="0" algn="ctr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002060"/>
              </a:solidFill>
            </a:endParaRPr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1. General surgery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2. Cardio-thorasic surgery.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3. Neurosurgery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4. Orthopedic surgery.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5. Dentistry.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6. Eye or ocular surgery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7. Spinal surgery.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8. Cosmetic  and Burn surgery 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9. Onco-surgery 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10.Leproscopic surgery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11.Robotic surgery   etc and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                                    many more-…….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55a4fc21dd_0_15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QUALITIES IN A SURGEON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97" name="Google Shape;197;g155a4fc21dd_0_155"/>
          <p:cNvSpPr txBox="1"/>
          <p:nvPr>
            <p:ph idx="1" type="body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</a:pPr>
            <a:r>
              <a:rPr lang="en-US">
                <a:solidFill>
                  <a:srgbClr val="00B0F0"/>
                </a:solidFill>
              </a:rPr>
              <a:t> 1. Lion’s heart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</a:pPr>
            <a:r>
              <a:rPr lang="en-US">
                <a:solidFill>
                  <a:srgbClr val="00B0F0"/>
                </a:solidFill>
              </a:rPr>
              <a:t>2.Eagle’s eye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</a:pPr>
            <a:r>
              <a:rPr lang="en-US">
                <a:solidFill>
                  <a:srgbClr val="00B0F0"/>
                </a:solidFill>
              </a:rPr>
              <a:t> 3.Ladies hand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OTHERS-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Affability. ...(friendly,sympathetic)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Dexterity. ...(skill in performing task with hands)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Sound Judgment. ...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Compassion.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Ethical practices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Regular updates his knowledge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Patience &amp; confidence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Artistic vision and </a:t>
            </a:r>
            <a:endParaRPr/>
          </a:p>
          <a:p>
            <a:pPr indent="-34290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                          Body stamina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55a4fc21dd_0_160"/>
          <p:cNvSpPr txBox="1"/>
          <p:nvPr>
            <p:ph idx="1" type="body"/>
          </p:nvPr>
        </p:nvSpPr>
        <p:spPr>
          <a:xfrm>
            <a:off x="609600" y="609600"/>
            <a:ext cx="10972800" cy="55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n-US"/>
              <a:t> Intelligence</a:t>
            </a:r>
            <a:r>
              <a:rPr lang="en-US"/>
              <a:t>,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 </a:t>
            </a:r>
            <a:r>
              <a:rPr b="1" lang="en-US"/>
              <a:t>professionalism</a:t>
            </a:r>
            <a:r>
              <a:rPr lang="en-US"/>
              <a:t>,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 </a:t>
            </a:r>
            <a:r>
              <a:rPr b="1" lang="en-US"/>
              <a:t>conscientiousess</a:t>
            </a:r>
            <a:r>
              <a:rPr lang="en-US"/>
              <a:t>, 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n-US"/>
              <a:t> creativity</a:t>
            </a:r>
            <a:r>
              <a:rPr lang="en-US"/>
              <a:t>, 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n-US"/>
              <a:t> courage</a:t>
            </a:r>
            <a:r>
              <a:rPr lang="en-US"/>
              <a:t>, and </a:t>
            </a:r>
            <a:r>
              <a:rPr b="1" lang="en-US"/>
              <a:t>perseverance</a:t>
            </a:r>
            <a:r>
              <a:rPr lang="en-US"/>
              <a:t> 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Becoming a good surgeon is a lifelong process.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***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55a4fc21dd_0_16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HISTORY OF SURGERY</a:t>
            </a:r>
            <a:endParaRPr/>
          </a:p>
        </p:txBody>
      </p:sp>
      <p:sp>
        <p:nvSpPr>
          <p:cNvPr id="208" name="Google Shape;208;g155a4fc21dd_0_164"/>
          <p:cNvSpPr txBox="1"/>
          <p:nvPr>
            <p:ph idx="1" type="body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	History of surgery can be described in 3 part.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1.Ancient-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* Sushrut in India-Specially known for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plastic surgery of ear &amp; nose.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* Hippocrates in Greece &amp; Rome,he is also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known as Father of Medicine.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* In Egypt -Knowledge about wound ,taking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case history &amp; triphination were known to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them.King Hammurabi laid code of conduct.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55a4fc21dd_0_169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SOME IMPORTANT PERSON WHO</a:t>
            </a:r>
            <a:br>
              <a:rPr lang="en-US"/>
            </a:br>
            <a:r>
              <a:rPr lang="en-US"/>
              <a:t>CONTRIBUTED IN SURGERY</a:t>
            </a:r>
            <a:endParaRPr/>
          </a:p>
        </p:txBody>
      </p:sp>
      <p:pic>
        <p:nvPicPr>
          <p:cNvPr descr="C:\Users\ASUS X\Downloads\history of surgery.jpg" id="214" name="Google Shape;214;g155a4fc21dd_0_16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447800"/>
            <a:ext cx="11379300" cy="541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2022-05-23T05:15:21Z</dcterms:created>
  <dc:creator>Hp</dc:creator>
</cp:coreProperties>
</file>